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863466c1b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863466c1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8221ef9cc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8221ef9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8221ef9cc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8221ef9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58221ef9cc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58221ef9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85fe82e9b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85fe82e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123 +1  *128</a:t>
            </a:r>
            <a:endParaRPr/>
          </a:p>
          <a:p>
            <a:pPr indent="0" lvl="0" marL="0" rtl="0" algn="l">
              <a:spcBef>
                <a:spcPts val="0"/>
              </a:spcBef>
              <a:spcAft>
                <a:spcPts val="0"/>
              </a:spcAft>
              <a:buNone/>
            </a:pPr>
            <a:r>
              <a:rPr lang="en"/>
              <a:t>128 +1 *64 </a:t>
            </a:r>
            <a:endParaRPr/>
          </a:p>
          <a:p>
            <a:pPr indent="0" lvl="0" marL="0" rtl="0" algn="l">
              <a:spcBef>
                <a:spcPts val="0"/>
              </a:spcBef>
              <a:spcAft>
                <a:spcPts val="0"/>
              </a:spcAft>
              <a:buNone/>
            </a:pPr>
            <a:r>
              <a:rPr lang="en"/>
              <a:t>64 +1 *18</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85fe82e9b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585fe82e9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85fe82e9b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585fe82e9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Clean_text: turn all text from the users into word token and then return the tokens after lemmatization</a:t>
            </a:r>
            <a:endParaRPr/>
          </a:p>
          <a:p>
            <a:pPr indent="0" lvl="0" marL="0" rtl="0" algn="l">
              <a:spcBef>
                <a:spcPts val="0"/>
              </a:spcBef>
              <a:spcAft>
                <a:spcPts val="0"/>
              </a:spcAft>
              <a:buNone/>
            </a:pPr>
            <a:r>
              <a:rPr lang="en"/>
              <a:t>For word_bag, we try to </a:t>
            </a:r>
            <a:r>
              <a:rPr lang="en"/>
              <a:t>identify</a:t>
            </a:r>
            <a:r>
              <a:rPr lang="en"/>
              <a:t> if the text from users exists in our training vocab lists</a:t>
            </a:r>
            <a:endParaRPr/>
          </a:p>
          <a:p>
            <a:pPr indent="0" lvl="0" marL="0" rtl="0" algn="l">
              <a:spcBef>
                <a:spcPts val="0"/>
              </a:spcBef>
              <a:spcAft>
                <a:spcPts val="0"/>
              </a:spcAft>
              <a:buNone/>
            </a:pPr>
            <a:r>
              <a:rPr lang="en"/>
              <a:t>In the class_prediction function, We use our pre-trained model to predict which tag class is most likely to be asked. One thing i would like to highlight is that we add a </a:t>
            </a:r>
            <a:r>
              <a:rPr lang="en"/>
              <a:t>threshold</a:t>
            </a:r>
            <a:r>
              <a:rPr lang="en"/>
              <a:t> value in our class prediction. If probability in all tag classes are less than 0.2, it will return error, so that we will ask the user to tell us his concern more explicitly </a:t>
            </a:r>
            <a:endParaRPr/>
          </a:p>
          <a:p>
            <a:pPr indent="0" lvl="0" marL="0" rtl="0" algn="l">
              <a:spcBef>
                <a:spcPts val="0"/>
              </a:spcBef>
              <a:spcAft>
                <a:spcPts val="0"/>
              </a:spcAft>
              <a:buNone/>
            </a:pPr>
            <a:r>
              <a:rPr lang="en"/>
              <a:t>Lastly, the response functions will randomly give the responses under the </a:t>
            </a:r>
            <a:r>
              <a:rPr lang="en"/>
              <a:t>corresponding</a:t>
            </a:r>
            <a:r>
              <a:rPr lang="en"/>
              <a:t> tag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8221ef9cc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8221ef9c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85fe82e9b_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85fe82e9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85fe82e9b_2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85fe82e9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one of our tag class is to reply the latest covid19 confirmed and </a:t>
            </a:r>
            <a:r>
              <a:rPr lang="en"/>
              <a:t>deaths</a:t>
            </a:r>
            <a:r>
              <a:rPr lang="en"/>
              <a:t> cases to our users. To do so, we try to google any data available in the internet. Here, we use the same source as Google used. It is a github open source providing daily covid 19 data. We scrape the Hong Kong data, and give the latest covid19 data to our users.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585fe82e9b_2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585fe82e9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combine all the function i have mentioned to create our first AI chatbot Sarah.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8221ef9c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8221ef9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she works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585fe82e9b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85fe82e9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some dialog of some users conversations.</a:t>
            </a:r>
            <a:endParaRPr/>
          </a:p>
          <a:p>
            <a:pPr indent="0" lvl="0" marL="0" rtl="0" algn="l">
              <a:spcBef>
                <a:spcPts val="0"/>
              </a:spcBef>
              <a:spcAft>
                <a:spcPts val="0"/>
              </a:spcAft>
              <a:buNone/>
            </a:pPr>
            <a:r>
              <a:rPr lang="en"/>
              <a:t>You can see that Sarah is able to greet and provide some hardcoded and useful information and </a:t>
            </a:r>
            <a:r>
              <a:rPr lang="en"/>
              <a:t>suggestion</a:t>
            </a:r>
            <a:r>
              <a:rPr lang="en"/>
              <a:t> to our users.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8221ef9cc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8221ef9c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can also give some live </a:t>
            </a:r>
            <a:r>
              <a:rPr lang="en"/>
              <a:t>information</a:t>
            </a:r>
            <a:r>
              <a:rPr lang="en"/>
              <a:t> like confirmed cases in hong kong, and provide some concrete </a:t>
            </a:r>
            <a:r>
              <a:rPr lang="en"/>
              <a:t>suggestion</a:t>
            </a:r>
            <a:r>
              <a:rPr lang="en"/>
              <a:t> base on our user response. give some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8221ef9cc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8221ef9c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8221ef9cc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8221ef9c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8221ef9cc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8221ef9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85fe82e9b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85fe82e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8221ef9c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8221ef9c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 for COVID-19</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a:t>
            </a:r>
            <a:endParaRPr/>
          </a:p>
          <a:p>
            <a:pPr indent="0" lvl="0" marL="0" rtl="0" algn="l">
              <a:spcBef>
                <a:spcPts val="0"/>
              </a:spcBef>
              <a:spcAft>
                <a:spcPts val="0"/>
              </a:spcAft>
              <a:buNone/>
            </a:pPr>
            <a:r>
              <a:rPr lang="en"/>
              <a:t>Calvin SHAN</a:t>
            </a:r>
            <a:endParaRPr/>
          </a:p>
          <a:p>
            <a:pPr indent="0" lvl="0" marL="0" rtl="0" algn="l">
              <a:spcBef>
                <a:spcPts val="0"/>
              </a:spcBef>
              <a:spcAft>
                <a:spcPts val="0"/>
              </a:spcAft>
              <a:buNone/>
            </a:pPr>
            <a:r>
              <a:rPr lang="en"/>
              <a:t>Henry WAN</a:t>
            </a:r>
            <a:endParaRPr/>
          </a:p>
          <a:p>
            <a:pPr indent="0" lvl="0" marL="0" rtl="0" algn="l">
              <a:spcBef>
                <a:spcPts val="0"/>
              </a:spcBef>
              <a:spcAft>
                <a:spcPts val="0"/>
              </a:spcAft>
              <a:buNone/>
            </a:pPr>
            <a:r>
              <a:rPr lang="en"/>
              <a:t>Jimmy 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libraries</a:t>
            </a:r>
            <a:endParaRPr/>
          </a:p>
        </p:txBody>
      </p:sp>
      <p:pic>
        <p:nvPicPr>
          <p:cNvPr id="158" name="Google Shape;158;p22"/>
          <p:cNvPicPr preferRelativeResize="0"/>
          <p:nvPr/>
        </p:nvPicPr>
        <p:blipFill>
          <a:blip r:embed="rId3">
            <a:alphaModFix/>
          </a:blip>
          <a:stretch>
            <a:fillRect/>
          </a:stretch>
        </p:blipFill>
        <p:spPr>
          <a:xfrm>
            <a:off x="152400" y="1363750"/>
            <a:ext cx="8991601" cy="30084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64" name="Google Shape;164;p2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65" name="Google Shape;165;p23"/>
          <p:cNvPicPr preferRelativeResize="0"/>
          <p:nvPr/>
        </p:nvPicPr>
        <p:blipFill>
          <a:blip r:embed="rId3">
            <a:alphaModFix/>
          </a:blip>
          <a:stretch>
            <a:fillRect/>
          </a:stretch>
        </p:blipFill>
        <p:spPr>
          <a:xfrm>
            <a:off x="0" y="1260182"/>
            <a:ext cx="9144000" cy="33379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71" name="Google Shape;171;p2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72" name="Google Shape;172;p24"/>
          <p:cNvPicPr preferRelativeResize="0"/>
          <p:nvPr/>
        </p:nvPicPr>
        <p:blipFill>
          <a:blip r:embed="rId3">
            <a:alphaModFix/>
          </a:blip>
          <a:stretch>
            <a:fillRect/>
          </a:stretch>
        </p:blipFill>
        <p:spPr>
          <a:xfrm>
            <a:off x="0" y="1155775"/>
            <a:ext cx="9144000" cy="396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CNN model</a:t>
            </a:r>
            <a:endParaRPr/>
          </a:p>
        </p:txBody>
      </p:sp>
      <p:sp>
        <p:nvSpPr>
          <p:cNvPr id="178" name="Google Shape;178;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79" name="Google Shape;179;p25"/>
          <p:cNvPicPr preferRelativeResize="0"/>
          <p:nvPr/>
        </p:nvPicPr>
        <p:blipFill>
          <a:blip r:embed="rId3">
            <a:alphaModFix/>
          </a:blip>
          <a:stretch>
            <a:fillRect/>
          </a:stretch>
        </p:blipFill>
        <p:spPr>
          <a:xfrm>
            <a:off x="0" y="1312966"/>
            <a:ext cx="9144000" cy="25175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CNN model</a:t>
            </a:r>
            <a:endParaRPr/>
          </a:p>
        </p:txBody>
      </p:sp>
      <p:sp>
        <p:nvSpPr>
          <p:cNvPr id="185" name="Google Shape;185;p2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86" name="Google Shape;186;p26"/>
          <p:cNvPicPr preferRelativeResize="0"/>
          <p:nvPr/>
        </p:nvPicPr>
        <p:blipFill>
          <a:blip r:embed="rId3">
            <a:alphaModFix/>
          </a:blip>
          <a:stretch>
            <a:fillRect/>
          </a:stretch>
        </p:blipFill>
        <p:spPr>
          <a:xfrm>
            <a:off x="335200" y="1211350"/>
            <a:ext cx="8338301" cy="3917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CNN model</a:t>
            </a:r>
            <a:endParaRPr/>
          </a:p>
        </p:txBody>
      </p:sp>
      <p:sp>
        <p:nvSpPr>
          <p:cNvPr id="192" name="Google Shape;192;p2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93" name="Google Shape;193;p27"/>
          <p:cNvPicPr preferRelativeResize="0"/>
          <p:nvPr/>
        </p:nvPicPr>
        <p:blipFill>
          <a:blip r:embed="rId3">
            <a:alphaModFix/>
          </a:blip>
          <a:stretch>
            <a:fillRect/>
          </a:stretch>
        </p:blipFill>
        <p:spPr>
          <a:xfrm>
            <a:off x="152400" y="1211350"/>
            <a:ext cx="8807502" cy="398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CNN model</a:t>
            </a:r>
            <a:endParaRPr/>
          </a:p>
        </p:txBody>
      </p:sp>
      <p:pic>
        <p:nvPicPr>
          <p:cNvPr id="199" name="Google Shape;199;p28"/>
          <p:cNvPicPr preferRelativeResize="0"/>
          <p:nvPr/>
        </p:nvPicPr>
        <p:blipFill>
          <a:blip r:embed="rId3">
            <a:alphaModFix/>
          </a:blip>
          <a:stretch>
            <a:fillRect/>
          </a:stretch>
        </p:blipFill>
        <p:spPr>
          <a:xfrm>
            <a:off x="572800" y="1211350"/>
            <a:ext cx="7661177" cy="3936476"/>
          </a:xfrm>
          <a:prstGeom prst="rect">
            <a:avLst/>
          </a:prstGeom>
          <a:noFill/>
          <a:ln>
            <a:noFill/>
          </a:ln>
        </p:spPr>
      </p:pic>
      <p:pic>
        <p:nvPicPr>
          <p:cNvPr id="200" name="Google Shape;200;p28"/>
          <p:cNvPicPr preferRelativeResize="0"/>
          <p:nvPr/>
        </p:nvPicPr>
        <p:blipFill>
          <a:blip r:embed="rId4">
            <a:alphaModFix/>
          </a:blip>
          <a:stretch>
            <a:fillRect/>
          </a:stretch>
        </p:blipFill>
        <p:spPr>
          <a:xfrm>
            <a:off x="50100" y="29896"/>
            <a:ext cx="9144001" cy="11814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for making the chat</a:t>
            </a:r>
            <a:endParaRPr/>
          </a:p>
        </p:txBody>
      </p:sp>
      <p:sp>
        <p:nvSpPr>
          <p:cNvPr id="206" name="Google Shape;206;p2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207" name="Google Shape;207;p29"/>
          <p:cNvPicPr preferRelativeResize="0"/>
          <p:nvPr/>
        </p:nvPicPr>
        <p:blipFill rotWithShape="1">
          <a:blip r:embed="rId3">
            <a:alphaModFix/>
          </a:blip>
          <a:srcRect b="0" l="0" r="0" t="77635"/>
          <a:stretch/>
        </p:blipFill>
        <p:spPr>
          <a:xfrm>
            <a:off x="15988" y="1407225"/>
            <a:ext cx="9112018" cy="687700"/>
          </a:xfrm>
          <a:prstGeom prst="rect">
            <a:avLst/>
          </a:prstGeom>
          <a:noFill/>
          <a:ln>
            <a:noFill/>
          </a:ln>
        </p:spPr>
      </p:pic>
      <p:pic>
        <p:nvPicPr>
          <p:cNvPr id="208" name="Google Shape;208;p29"/>
          <p:cNvPicPr preferRelativeResize="0"/>
          <p:nvPr/>
        </p:nvPicPr>
        <p:blipFill>
          <a:blip r:embed="rId4">
            <a:alphaModFix/>
          </a:blip>
          <a:stretch>
            <a:fillRect/>
          </a:stretch>
        </p:blipFill>
        <p:spPr>
          <a:xfrm>
            <a:off x="0" y="2018715"/>
            <a:ext cx="9144003" cy="2156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for making the chat</a:t>
            </a:r>
            <a:endParaRPr/>
          </a:p>
        </p:txBody>
      </p:sp>
      <p:sp>
        <p:nvSpPr>
          <p:cNvPr id="214" name="Google Shape;214;p3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215" name="Google Shape;215;p30"/>
          <p:cNvPicPr preferRelativeResize="0"/>
          <p:nvPr/>
        </p:nvPicPr>
        <p:blipFill rotWithShape="1">
          <a:blip r:embed="rId3">
            <a:alphaModFix/>
          </a:blip>
          <a:srcRect b="10960" l="0" r="0" t="-2301"/>
          <a:stretch/>
        </p:blipFill>
        <p:spPr>
          <a:xfrm>
            <a:off x="0" y="1109650"/>
            <a:ext cx="9144003" cy="3601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for making the chat</a:t>
            </a:r>
            <a:endParaRPr/>
          </a:p>
        </p:txBody>
      </p:sp>
      <p:sp>
        <p:nvSpPr>
          <p:cNvPr id="221" name="Google Shape;221;p3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222" name="Google Shape;222;p31"/>
          <p:cNvPicPr preferRelativeResize="0"/>
          <p:nvPr/>
        </p:nvPicPr>
        <p:blipFill>
          <a:blip r:embed="rId3">
            <a:alphaModFix/>
          </a:blip>
          <a:stretch>
            <a:fillRect/>
          </a:stretch>
        </p:blipFill>
        <p:spPr>
          <a:xfrm>
            <a:off x="0" y="1313266"/>
            <a:ext cx="9144003" cy="34647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Why Chatbot?</a:t>
            </a:r>
            <a:endParaRPr sz="4400"/>
          </a:p>
        </p:txBody>
      </p:sp>
      <p:sp>
        <p:nvSpPr>
          <p:cNvPr id="79" name="Google Shape;79;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a:t>
            </a:r>
            <a:endParaRPr/>
          </a:p>
        </p:txBody>
      </p:sp>
      <p:sp>
        <p:nvSpPr>
          <p:cNvPr id="228" name="Google Shape;228;p3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229" name="Google Shape;229;p32"/>
          <p:cNvPicPr preferRelativeResize="0"/>
          <p:nvPr/>
        </p:nvPicPr>
        <p:blipFill>
          <a:blip r:embed="rId3">
            <a:alphaModFix/>
          </a:blip>
          <a:stretch>
            <a:fillRect/>
          </a:stretch>
        </p:blipFill>
        <p:spPr>
          <a:xfrm>
            <a:off x="0" y="1466887"/>
            <a:ext cx="9144003" cy="29557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Demonstrations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240" name="Google Shape;240;p34"/>
          <p:cNvPicPr preferRelativeResize="0"/>
          <p:nvPr/>
        </p:nvPicPr>
        <p:blipFill>
          <a:blip r:embed="rId3">
            <a:alphaModFix/>
          </a:blip>
          <a:stretch>
            <a:fillRect/>
          </a:stretch>
        </p:blipFill>
        <p:spPr>
          <a:xfrm>
            <a:off x="794675" y="2790000"/>
            <a:ext cx="7577600" cy="1823368"/>
          </a:xfrm>
          <a:prstGeom prst="rect">
            <a:avLst/>
          </a:prstGeom>
          <a:noFill/>
          <a:ln>
            <a:noFill/>
          </a:ln>
        </p:spPr>
      </p:pic>
      <p:pic>
        <p:nvPicPr>
          <p:cNvPr id="241" name="Google Shape;241;p34"/>
          <p:cNvPicPr preferRelativeResize="0"/>
          <p:nvPr/>
        </p:nvPicPr>
        <p:blipFill>
          <a:blip r:embed="rId4">
            <a:alphaModFix/>
          </a:blip>
          <a:stretch>
            <a:fillRect/>
          </a:stretch>
        </p:blipFill>
        <p:spPr>
          <a:xfrm>
            <a:off x="794675" y="1261350"/>
            <a:ext cx="7577602" cy="152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247" name="Google Shape;247;p35"/>
          <p:cNvPicPr preferRelativeResize="0"/>
          <p:nvPr/>
        </p:nvPicPr>
        <p:blipFill rotWithShape="1">
          <a:blip r:embed="rId3">
            <a:alphaModFix/>
          </a:blip>
          <a:srcRect b="3603" l="0" r="0" t="3511"/>
          <a:stretch/>
        </p:blipFill>
        <p:spPr>
          <a:xfrm>
            <a:off x="152400" y="1274460"/>
            <a:ext cx="8839199" cy="1443165"/>
          </a:xfrm>
          <a:prstGeom prst="rect">
            <a:avLst/>
          </a:prstGeom>
          <a:noFill/>
          <a:ln>
            <a:noFill/>
          </a:ln>
        </p:spPr>
      </p:pic>
      <p:pic>
        <p:nvPicPr>
          <p:cNvPr id="248" name="Google Shape;248;p35"/>
          <p:cNvPicPr preferRelativeResize="0"/>
          <p:nvPr/>
        </p:nvPicPr>
        <p:blipFill rotWithShape="1">
          <a:blip r:embed="rId4">
            <a:alphaModFix/>
          </a:blip>
          <a:srcRect b="0" l="0" r="0" t="4461"/>
          <a:stretch/>
        </p:blipFill>
        <p:spPr>
          <a:xfrm>
            <a:off x="152400" y="2717625"/>
            <a:ext cx="8839199" cy="1443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54" name="Google Shape;254;p3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AutoNum type="arabicPeriod"/>
            </a:pPr>
            <a:r>
              <a:rPr b="1" lang="en" sz="2800">
                <a:solidFill>
                  <a:schemeClr val="dk1"/>
                </a:solidFill>
              </a:rPr>
              <a:t>Adding more functions</a:t>
            </a:r>
            <a:endParaRPr b="1" sz="2800">
              <a:solidFill>
                <a:schemeClr val="dk1"/>
              </a:solidFill>
            </a:endParaRPr>
          </a:p>
          <a:p>
            <a:pPr indent="-406400" lvl="0" marL="457200" rtl="0" algn="l">
              <a:spcBef>
                <a:spcPts val="0"/>
              </a:spcBef>
              <a:spcAft>
                <a:spcPts val="0"/>
              </a:spcAft>
              <a:buClr>
                <a:schemeClr val="dk1"/>
              </a:buClr>
              <a:buSzPts val="2800"/>
              <a:buAutoNum type="arabicPeriod"/>
            </a:pPr>
            <a:r>
              <a:rPr b="1" lang="en" sz="2800">
                <a:solidFill>
                  <a:schemeClr val="dk1"/>
                </a:solidFill>
              </a:rPr>
              <a:t>Making continuous chats</a:t>
            </a:r>
            <a:endParaRPr b="1" sz="2800">
              <a:solidFill>
                <a:schemeClr val="dk1"/>
              </a:solidFill>
            </a:endParaRPr>
          </a:p>
          <a:p>
            <a:pPr indent="-406400" lvl="0" marL="457200" rtl="0" algn="l">
              <a:spcBef>
                <a:spcPts val="0"/>
              </a:spcBef>
              <a:spcAft>
                <a:spcPts val="0"/>
              </a:spcAft>
              <a:buClr>
                <a:schemeClr val="dk1"/>
              </a:buClr>
              <a:buSzPts val="2800"/>
              <a:buAutoNum type="arabicPeriod"/>
            </a:pPr>
            <a:r>
              <a:rPr b="1" lang="en" sz="2800">
                <a:solidFill>
                  <a:schemeClr val="dk1"/>
                </a:solidFill>
              </a:rPr>
              <a:t>Adding Image-related functions</a:t>
            </a:r>
            <a:endParaRPr b="1" sz="2800">
              <a:solidFill>
                <a:schemeClr val="dk1"/>
              </a:solidFill>
            </a:endParaRPr>
          </a:p>
          <a:p>
            <a:pPr indent="-406400" lvl="0" marL="457200" rtl="0" algn="l">
              <a:spcBef>
                <a:spcPts val="0"/>
              </a:spcBef>
              <a:spcAft>
                <a:spcPts val="0"/>
              </a:spcAft>
              <a:buClr>
                <a:schemeClr val="dk1"/>
              </a:buClr>
              <a:buSzPts val="2800"/>
              <a:buAutoNum type="arabicPeriod"/>
            </a:pPr>
            <a:r>
              <a:rPr b="1" lang="en" sz="2800">
                <a:solidFill>
                  <a:schemeClr val="dk1"/>
                </a:solidFill>
              </a:rPr>
              <a:t>Increasing the accuracy</a:t>
            </a:r>
            <a:endParaRPr sz="2300"/>
          </a:p>
          <a:p>
            <a:pPr indent="0" lvl="0" marL="0" rtl="0" algn="l">
              <a:spcBef>
                <a:spcPts val="1200"/>
              </a:spcBef>
              <a:spcAft>
                <a:spcPts val="1600"/>
              </a:spcAft>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Chatbot?</a:t>
            </a:r>
            <a:endParaRPr/>
          </a:p>
        </p:txBody>
      </p:sp>
      <p:sp>
        <p:nvSpPr>
          <p:cNvPr id="85" name="Google Shape;85;p15"/>
          <p:cNvSpPr txBox="1"/>
          <p:nvPr>
            <p:ph idx="1" type="body"/>
          </p:nvPr>
        </p:nvSpPr>
        <p:spPr>
          <a:xfrm>
            <a:off x="2400298" y="1602675"/>
            <a:ext cx="5738400" cy="42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1200"/>
              </a:spcAft>
              <a:buSzPts val="1600"/>
              <a:buChar char="●"/>
            </a:pPr>
            <a:r>
              <a:rPr b="1" lang="en" sz="2100">
                <a:solidFill>
                  <a:schemeClr val="dk1"/>
                </a:solidFill>
              </a:rPr>
              <a:t>Providing connection between organizations and users in a way without the expense of human representatives</a:t>
            </a:r>
            <a:endParaRPr sz="1600"/>
          </a:p>
        </p:txBody>
      </p:sp>
      <p:sp>
        <p:nvSpPr>
          <p:cNvPr id="86" name="Google Shape;86;p15"/>
          <p:cNvSpPr txBox="1"/>
          <p:nvPr>
            <p:ph idx="2" type="body"/>
          </p:nvPr>
        </p:nvSpPr>
        <p:spPr>
          <a:xfrm>
            <a:off x="2356250" y="3123650"/>
            <a:ext cx="6365700" cy="148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2100">
                <a:solidFill>
                  <a:schemeClr val="dk1"/>
                </a:solidFill>
              </a:rPr>
              <a:t>Resources can be focused on much more needed issues</a:t>
            </a:r>
            <a:endParaRPr b="1" sz="2100">
              <a:solidFill>
                <a:schemeClr val="dk1"/>
              </a:solidFill>
            </a:endParaRPr>
          </a:p>
          <a:p>
            <a:pPr indent="-330200" lvl="0" marL="457200" rtl="0" algn="l">
              <a:spcBef>
                <a:spcPts val="1200"/>
              </a:spcBef>
              <a:spcAft>
                <a:spcPts val="1200"/>
              </a:spcAft>
              <a:buSzPts val="1600"/>
              <a:buChar char="●"/>
            </a:pPr>
            <a:r>
              <a:rPr b="1" lang="en" sz="2100">
                <a:solidFill>
                  <a:schemeClr val="dk1"/>
                </a:solidFill>
              </a:rPr>
              <a:t>24/7 </a:t>
            </a:r>
            <a:r>
              <a:rPr b="1" lang="en" sz="2100">
                <a:solidFill>
                  <a:schemeClr val="dk1"/>
                </a:solidFill>
              </a:rPr>
              <a:t>available</a:t>
            </a:r>
            <a:r>
              <a:rPr b="1" lang="en" sz="2100">
                <a:solidFill>
                  <a:schemeClr val="dk1"/>
                </a:solidFill>
              </a:rPr>
              <a:t> and working non-stop</a:t>
            </a:r>
            <a:endParaRPr b="1"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Our Goal</a:t>
            </a:r>
            <a:endParaRPr sz="5000"/>
          </a:p>
        </p:txBody>
      </p:sp>
      <p:sp>
        <p:nvSpPr>
          <p:cNvPr id="92" name="Google Shape;92;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 </a:t>
            </a:r>
            <a:endParaRPr/>
          </a:p>
          <a:p>
            <a:pPr indent="0" lvl="0" marL="0" rtl="0" algn="l">
              <a:spcBef>
                <a:spcPts val="0"/>
              </a:spcBef>
              <a:spcAft>
                <a:spcPts val="0"/>
              </a:spcAft>
              <a:buNone/>
            </a:pPr>
            <a:r>
              <a:rPr lang="en"/>
              <a:t>What do we want to achieve?</a:t>
            </a:r>
            <a:endParaRPr/>
          </a:p>
        </p:txBody>
      </p:sp>
      <p:sp>
        <p:nvSpPr>
          <p:cNvPr id="98" name="Google Shape;98;p1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Workable Chatbot</a:t>
            </a:r>
            <a:endParaRPr b="1" sz="2100">
              <a:solidFill>
                <a:schemeClr val="dk1"/>
              </a:solidFill>
            </a:endParaRPr>
          </a:p>
          <a:p>
            <a:pPr indent="-330200" lvl="0" marL="457200" rtl="0" algn="l">
              <a:spcBef>
                <a:spcPts val="1600"/>
              </a:spcBef>
              <a:spcAft>
                <a:spcPts val="1200"/>
              </a:spcAft>
              <a:buSzPts val="1600"/>
              <a:buChar char="●"/>
            </a:pPr>
            <a:r>
              <a:rPr lang="en" sz="1600"/>
              <a:t>A workable chatbot that is capable of understanding </a:t>
            </a:r>
            <a:r>
              <a:rPr lang="en" sz="1600"/>
              <a:t>specific</a:t>
            </a:r>
            <a:r>
              <a:rPr lang="en" sz="1600"/>
              <a:t> conversations and returning a suitable response</a:t>
            </a:r>
            <a:endParaRPr sz="1600"/>
          </a:p>
        </p:txBody>
      </p:sp>
      <p:sp>
        <p:nvSpPr>
          <p:cNvPr id="99" name="Google Shape;99;p1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Informative</a:t>
            </a:r>
            <a:endParaRPr b="1" sz="2100">
              <a:solidFill>
                <a:schemeClr val="dk1"/>
              </a:solidFill>
            </a:endParaRPr>
          </a:p>
          <a:p>
            <a:pPr indent="-330200" lvl="0" marL="457200" rtl="0" algn="l">
              <a:spcBef>
                <a:spcPts val="1600"/>
              </a:spcBef>
              <a:spcAft>
                <a:spcPts val="1200"/>
              </a:spcAft>
              <a:buSzPts val="1600"/>
              <a:buChar char="●"/>
            </a:pPr>
            <a:r>
              <a:rPr lang="en" sz="1600"/>
              <a:t>We want our chatbot to provide relative informations or even up-to-date real-time informations to our user</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Procedures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descr="Background pointer shape in timeline graphic" id="109" name="Google Shape;109;p19"/>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 name="Google Shape;110;p19"/>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TRAINING</a:t>
            </a:r>
            <a:endParaRPr b="1" sz="1600">
              <a:solidFill>
                <a:schemeClr val="lt1"/>
              </a:solidFill>
            </a:endParaRPr>
          </a:p>
          <a:p>
            <a:pPr indent="0" lvl="0" marL="0" rtl="0" algn="ctr">
              <a:lnSpc>
                <a:spcPct val="100000"/>
              </a:lnSpc>
              <a:spcBef>
                <a:spcPts val="0"/>
              </a:spcBef>
              <a:spcAft>
                <a:spcPts val="0"/>
              </a:spcAft>
              <a:buNone/>
            </a:pPr>
            <a:r>
              <a:rPr b="1" lang="en" sz="1600">
                <a:solidFill>
                  <a:schemeClr val="lt1"/>
                </a:solidFill>
              </a:rPr>
              <a:t>DATA</a:t>
            </a:r>
            <a:endParaRPr b="1" sz="1600">
              <a:solidFill>
                <a:schemeClr val="lt1"/>
              </a:solidFill>
            </a:endParaRPr>
          </a:p>
        </p:txBody>
      </p:sp>
      <p:grpSp>
        <p:nvGrpSpPr>
          <p:cNvPr id="111" name="Google Shape;111;p19"/>
          <p:cNvGrpSpPr/>
          <p:nvPr/>
        </p:nvGrpSpPr>
        <p:grpSpPr>
          <a:xfrm>
            <a:off x="969270" y="1610215"/>
            <a:ext cx="198900" cy="593656"/>
            <a:chOff x="777447" y="1610215"/>
            <a:chExt cx="198900" cy="593656"/>
          </a:xfrm>
        </p:grpSpPr>
        <p:cxnSp>
          <p:nvCxnSpPr>
            <p:cNvPr id="112" name="Google Shape;112;p19"/>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3" name="Google Shape;113;p19"/>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9"/>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Import the training data</a:t>
            </a:r>
            <a:endParaRPr sz="1600"/>
          </a:p>
        </p:txBody>
      </p:sp>
      <p:sp>
        <p:nvSpPr>
          <p:cNvPr descr="Background pointer shape in timeline graphic" id="115" name="Google Shape;115;p19"/>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9"/>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LIBRARIES</a:t>
            </a:r>
            <a:endParaRPr b="1" sz="1600">
              <a:solidFill>
                <a:schemeClr val="lt1"/>
              </a:solidFill>
            </a:endParaRPr>
          </a:p>
        </p:txBody>
      </p:sp>
      <p:grpSp>
        <p:nvGrpSpPr>
          <p:cNvPr id="117" name="Google Shape;117;p19"/>
          <p:cNvGrpSpPr/>
          <p:nvPr/>
        </p:nvGrpSpPr>
        <p:grpSpPr>
          <a:xfrm>
            <a:off x="2684632" y="2938958"/>
            <a:ext cx="198900" cy="593656"/>
            <a:chOff x="2223534" y="2938958"/>
            <a:chExt cx="198900" cy="593656"/>
          </a:xfrm>
        </p:grpSpPr>
        <p:cxnSp>
          <p:nvCxnSpPr>
            <p:cNvPr id="118" name="Google Shape;118;p19"/>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19" name="Google Shape;119;p19"/>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9"/>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Import the </a:t>
            </a:r>
            <a:r>
              <a:rPr lang="en" sz="1600"/>
              <a:t>necessary libraries (nltk, tensorflow etc.)</a:t>
            </a:r>
            <a:endParaRPr sz="1600"/>
          </a:p>
        </p:txBody>
      </p:sp>
      <p:sp>
        <p:nvSpPr>
          <p:cNvPr descr="Background pointer shape in timeline graphic" id="121" name="Google Shape;121;p19"/>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 name="Google Shape;122;p19"/>
          <p:cNvSpPr txBox="1"/>
          <p:nvPr>
            <p:ph idx="4294967295" type="body"/>
          </p:nvPr>
        </p:nvSpPr>
        <p:spPr>
          <a:xfrm>
            <a:off x="3767750"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rPr>
              <a:t>PREPROCESSING</a:t>
            </a:r>
            <a:endParaRPr b="1" sz="900">
              <a:solidFill>
                <a:schemeClr val="lt1"/>
              </a:solidFill>
            </a:endParaRPr>
          </a:p>
        </p:txBody>
      </p:sp>
      <p:grpSp>
        <p:nvGrpSpPr>
          <p:cNvPr id="123" name="Google Shape;123;p19"/>
          <p:cNvGrpSpPr/>
          <p:nvPr/>
        </p:nvGrpSpPr>
        <p:grpSpPr>
          <a:xfrm>
            <a:off x="4319545" y="1610215"/>
            <a:ext cx="198900" cy="593656"/>
            <a:chOff x="3918084" y="1610215"/>
            <a:chExt cx="198900" cy="593656"/>
          </a:xfrm>
        </p:grpSpPr>
        <p:cxnSp>
          <p:nvCxnSpPr>
            <p:cNvPr id="124" name="Google Shape;124;p19"/>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5" name="Google Shape;125;p19"/>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9"/>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Preprocess the training data for the CNN </a:t>
            </a:r>
            <a:r>
              <a:rPr lang="en" sz="1600"/>
              <a:t>model</a:t>
            </a:r>
            <a:endParaRPr sz="1600"/>
          </a:p>
        </p:txBody>
      </p:sp>
      <p:sp>
        <p:nvSpPr>
          <p:cNvPr descr="Background pointer shape in timeline graphic" id="127" name="Google Shape;127;p19"/>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p19"/>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CNN</a:t>
            </a:r>
            <a:endParaRPr b="1" sz="1600">
              <a:solidFill>
                <a:schemeClr val="lt1"/>
              </a:solidFill>
            </a:endParaRPr>
          </a:p>
        </p:txBody>
      </p:sp>
      <p:grpSp>
        <p:nvGrpSpPr>
          <p:cNvPr id="129" name="Google Shape;129;p19"/>
          <p:cNvGrpSpPr/>
          <p:nvPr/>
        </p:nvGrpSpPr>
        <p:grpSpPr>
          <a:xfrm>
            <a:off x="5973070" y="2938958"/>
            <a:ext cx="198900" cy="593656"/>
            <a:chOff x="5958946" y="2938958"/>
            <a:chExt cx="198900" cy="593656"/>
          </a:xfrm>
        </p:grpSpPr>
        <p:cxnSp>
          <p:nvCxnSpPr>
            <p:cNvPr id="130" name="Google Shape;130;p19"/>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1" name="Google Shape;131;p19"/>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9"/>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Build the CNN model and train it with the training data</a:t>
            </a:r>
            <a:endParaRPr sz="1600"/>
          </a:p>
        </p:txBody>
      </p:sp>
      <p:sp>
        <p:nvSpPr>
          <p:cNvPr descr="Background pointer shape in timeline graphic" id="133" name="Google Shape;133;p19"/>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4" name="Google Shape;134;p19"/>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CHATBOT</a:t>
            </a:r>
            <a:endParaRPr b="1" sz="1600">
              <a:solidFill>
                <a:schemeClr val="lt1"/>
              </a:solidFill>
            </a:endParaRPr>
          </a:p>
        </p:txBody>
      </p:sp>
      <p:grpSp>
        <p:nvGrpSpPr>
          <p:cNvPr id="135" name="Google Shape;135;p19"/>
          <p:cNvGrpSpPr/>
          <p:nvPr/>
        </p:nvGrpSpPr>
        <p:grpSpPr>
          <a:xfrm>
            <a:off x="7669807" y="1610215"/>
            <a:ext cx="198900" cy="593656"/>
            <a:chOff x="3918084" y="1610215"/>
            <a:chExt cx="198900" cy="593656"/>
          </a:xfrm>
        </p:grpSpPr>
        <p:cxnSp>
          <p:nvCxnSpPr>
            <p:cNvPr id="136" name="Google Shape;136;p19"/>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7" name="Google Shape;137;p19"/>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9"/>
          <p:cNvSpPr txBox="1"/>
          <p:nvPr>
            <p:ph idx="4294967295" type="body"/>
          </p:nvPr>
        </p:nvSpPr>
        <p:spPr>
          <a:xfrm>
            <a:off x="6685979" y="20191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A series of functions and codes that make the chatbot available based on the CNN’s predictions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dataset</a:t>
            </a:r>
            <a:endParaRPr/>
          </a:p>
        </p:txBody>
      </p:sp>
      <p:sp>
        <p:nvSpPr>
          <p:cNvPr id="144" name="Google Shape;144;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45" name="Google Shape;145;p20"/>
          <p:cNvPicPr preferRelativeResize="0"/>
          <p:nvPr/>
        </p:nvPicPr>
        <p:blipFill>
          <a:blip r:embed="rId3">
            <a:alphaModFix/>
          </a:blip>
          <a:stretch>
            <a:fillRect/>
          </a:stretch>
        </p:blipFill>
        <p:spPr>
          <a:xfrm>
            <a:off x="0" y="1211350"/>
            <a:ext cx="9144003" cy="390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libraries</a:t>
            </a:r>
            <a:endParaRPr/>
          </a:p>
        </p:txBody>
      </p:sp>
      <p:sp>
        <p:nvSpPr>
          <p:cNvPr id="151" name="Google Shape;151;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1600"/>
              </a:spcAft>
              <a:buNone/>
            </a:pPr>
            <a:r>
              <a:t/>
            </a:r>
            <a:endParaRPr sz="2400"/>
          </a:p>
        </p:txBody>
      </p:sp>
      <p:pic>
        <p:nvPicPr>
          <p:cNvPr id="152" name="Google Shape;152;p21"/>
          <p:cNvPicPr preferRelativeResize="0"/>
          <p:nvPr/>
        </p:nvPicPr>
        <p:blipFill>
          <a:blip r:embed="rId3">
            <a:alphaModFix/>
          </a:blip>
          <a:stretch>
            <a:fillRect/>
          </a:stretch>
        </p:blipFill>
        <p:spPr>
          <a:xfrm>
            <a:off x="0" y="1211350"/>
            <a:ext cx="9144001" cy="38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